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3"/>
  </p:notesMasterIdLst>
  <p:handoutMasterIdLst>
    <p:handoutMasterId r:id="rId6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333" r:id="rId13"/>
    <p:sldId id="335" r:id="rId14"/>
    <p:sldId id="264" r:id="rId15"/>
    <p:sldId id="266" r:id="rId16"/>
    <p:sldId id="337" r:id="rId17"/>
    <p:sldId id="339" r:id="rId18"/>
    <p:sldId id="340" r:id="rId19"/>
    <p:sldId id="341" r:id="rId20"/>
    <p:sldId id="342" r:id="rId21"/>
    <p:sldId id="343" r:id="rId22"/>
    <p:sldId id="265" r:id="rId23"/>
    <p:sldId id="336" r:id="rId24"/>
    <p:sldId id="276" r:id="rId25"/>
    <p:sldId id="303" r:id="rId26"/>
    <p:sldId id="293" r:id="rId27"/>
    <p:sldId id="344" r:id="rId28"/>
    <p:sldId id="345" r:id="rId29"/>
    <p:sldId id="277" r:id="rId30"/>
    <p:sldId id="346" r:id="rId31"/>
    <p:sldId id="347" r:id="rId32"/>
    <p:sldId id="284" r:id="rId33"/>
    <p:sldId id="269" r:id="rId34"/>
    <p:sldId id="304" r:id="rId35"/>
    <p:sldId id="305" r:id="rId36"/>
    <p:sldId id="307" r:id="rId37"/>
    <p:sldId id="306" r:id="rId38"/>
    <p:sldId id="308" r:id="rId39"/>
    <p:sldId id="270" r:id="rId40"/>
    <p:sldId id="309" r:id="rId41"/>
    <p:sldId id="310" r:id="rId42"/>
    <p:sldId id="311" r:id="rId43"/>
    <p:sldId id="312" r:id="rId44"/>
    <p:sldId id="314" r:id="rId45"/>
    <p:sldId id="313" r:id="rId46"/>
    <p:sldId id="315" r:id="rId47"/>
    <p:sldId id="316" r:id="rId48"/>
    <p:sldId id="317" r:id="rId49"/>
    <p:sldId id="294" r:id="rId50"/>
    <p:sldId id="296" r:id="rId51"/>
    <p:sldId id="318" r:id="rId52"/>
    <p:sldId id="319" r:id="rId53"/>
    <p:sldId id="321" r:id="rId54"/>
    <p:sldId id="322" r:id="rId55"/>
    <p:sldId id="323" r:id="rId56"/>
    <p:sldId id="324" r:id="rId57"/>
    <p:sldId id="288" r:id="rId58"/>
    <p:sldId id="289" r:id="rId59"/>
    <p:sldId id="320" r:id="rId60"/>
    <p:sldId id="274" r:id="rId61"/>
    <p:sldId id="329" r:id="rId6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0C0182B8-7543-24A4-2C80-91F69A8589E8}" v="2239" dt="2023-02-07T03:52:54.663"/>
    <p1510:client id="{10340FDF-B15C-4CFF-B487-146F9B98A252}" v="28" dt="2021-08-10T21:47:37.589"/>
    <p1510:client id="{308544AB-DC1D-58A5-BA61-C90CB90C3134}" v="1" dt="2023-01-30T06:02:17.570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A8F30909-0320-F2C6-3B45-52A6726A0124}" v="7692" dt="2023-02-06T13:57:43.98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05135B0-10CF-08A3-6EAC-7EB97A8AF715}" v="32" dt="2023-01-30T08:18:12.519"/>
    <p1510:client id="{E07A279E-6920-5972-FCD4-D1150C882178}" v="363" dt="2023-02-03T06:05:02.830"/>
    <p1510:client id="{E2C56AB6-54B6-498B-5877-510F9456415E}" v="646" dt="2023-01-30T03:00:18.92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4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Herwin Abedes IBM Applied Data Science Capstone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1%20WebScraping_for_edit_all_files/1jupyter-labs-spacex-data-collection-api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1%20WebScraping_for_edit_all_files/1jupyter-labs-spacex-data-collection-api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deba19/-IBM-Data-Science-Capstone/blob/main/Week%202%20Data%20Exploration/exploration_data_analysis.ipynb&#8203;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deba19/-IBM-Data-Science-Capstone/blob/main/Week%202%20Data%20Exploration/exploration_data_analysis.ipynb&#8203;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3%20Interactive%20Visual%20Analytics%20and%20Dashboard/SpaceX%20Dashboard.ipynb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deba19/-IBM-Data-Science-Capstone/blob/main/Week%204%20Predictive%20Analysis/SpaceX_Machine_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4%20Predictive%20Analysis/SpaceX_Machine_Learning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4%20Predictive%20Analysis/SpaceX_Machine_Learning.ipynb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2%20Data%20Exploration/exploring_and_preparing_data_viz.ipynb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2%20Data%20Exploration/exploration_data_analysis.ipynb" TargetMode="Externa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3%20Interactive%20Visual%20Analytics%20and%20Dashboard/Launch_Sites_Location_Analysis_with_Folium.ipynb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4%20Predictive%20Analysis/SpaceX_Machine_Learning.ipyn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4%20Predictive%20Analysis/SpaceX_Machine_Learning.ipynb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deba19/-IBM-Data-Science-Capstone/blob/main/Week%204%20Predictive%20Analysis/SpaceX_Machine_Learning.ipynb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1%20WebScraping_for_edit_all_files/1jupyter-labs-spacex-data-collection-api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deba19/-IBM-Data-Science-Capstone/blob/main/Week%201%20WebScraping_for_edit_all_files/1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deba19/-IBM-Data-Science-Capstone/blob/main/Week%201%20WebScraping_for_edit_all_files/1jupyter-labs-spacex-data-collection-api.ipyn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6155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Herwin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Abedes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IBM Applied Data Science Capstone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Scraping-3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1F7CD-3498-6B26-91AC-FC981E6F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00" y="1464608"/>
            <a:ext cx="4606689" cy="4560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6D59A-29CB-B949-840B-DF6F04D46FCF}"/>
              </a:ext>
            </a:extLst>
          </p:cNvPr>
          <p:cNvSpPr txBox="1"/>
          <p:nvPr/>
        </p:nvSpPr>
        <p:spPr>
          <a:xfrm>
            <a:off x="1098107" y="15568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CC33C-7E0C-D5B3-AD95-229C15F33674}"/>
              </a:ext>
            </a:extLst>
          </p:cNvPr>
          <p:cNvSpPr txBox="1"/>
          <p:nvPr/>
        </p:nvSpPr>
        <p:spPr>
          <a:xfrm>
            <a:off x="1098107" y="46695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ED253-F37C-5A35-C095-1F4ECADE9BF1}"/>
              </a:ext>
            </a:extLst>
          </p:cNvPr>
          <p:cNvSpPr txBox="1"/>
          <p:nvPr/>
        </p:nvSpPr>
        <p:spPr>
          <a:xfrm>
            <a:off x="1098107" y="39233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9612F-30FD-1EA9-7A19-EEDE09103F84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latin typeface="Abadi"/>
                <a:cs typeface="Calibri"/>
                <a:hlinkClick r:id="rId4"/>
              </a:rPr>
              <a:t>SpaceX Data Collection API</a:t>
            </a:r>
            <a:endParaRPr lang="en-US" sz="10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09009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9624" y="2279741"/>
            <a:ext cx="5443976" cy="35743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85750" indent="-285750"/>
            <a:r>
              <a:rPr lang="en-US" sz="1800" b="0" i="0" dirty="0">
                <a:solidFill>
                  <a:srgbClr val="000000"/>
                </a:solidFill>
                <a:effectLst/>
                <a:latin typeface="Abadi"/>
              </a:rPr>
              <a:t>The data was processed thru an API from SpaceX URL.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process using key phrases and flowcharts</a:t>
            </a:r>
          </a:p>
          <a:p>
            <a:pPr marL="457200" lvl="1" indent="0" fontAlgn="base">
              <a:buNone/>
            </a:pPr>
            <a:r>
              <a:rPr lang="en-US" sz="1800" b="0" i="0" dirty="0">
                <a:effectLst/>
                <a:latin typeface="Abadi"/>
              </a:rPr>
              <a:t>1. Import pandas and other libraries 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/>
              </a:rPr>
              <a:t>2</a:t>
            </a:r>
            <a:r>
              <a:rPr lang="en-US" sz="1800" b="0" i="0" dirty="0">
                <a:effectLst/>
                <a:latin typeface="Abadi"/>
              </a:rPr>
              <a:t>. Check missing values using .</a:t>
            </a:r>
            <a:r>
              <a:rPr lang="en-US" sz="1800" b="0" i="0" dirty="0" err="1">
                <a:effectLst/>
                <a:latin typeface="Abadi"/>
              </a:rPr>
              <a:t>isna</a:t>
            </a:r>
            <a:r>
              <a:rPr lang="en-US" sz="1800" b="0" i="0" dirty="0">
                <a:effectLst/>
                <a:latin typeface="Abadi"/>
              </a:rPr>
              <a:t>().sum() 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/>
              </a:rPr>
              <a:t>3</a:t>
            </a:r>
            <a:r>
              <a:rPr lang="en-US" sz="1800" b="0" i="0" dirty="0">
                <a:effectLst/>
                <a:latin typeface="Abadi"/>
              </a:rPr>
              <a:t>. Replace missing values .</a:t>
            </a:r>
            <a:r>
              <a:rPr lang="en-US" sz="1800" b="0" i="0" dirty="0" err="1">
                <a:effectLst/>
                <a:latin typeface="Abadi"/>
              </a:rPr>
              <a:t>fillna</a:t>
            </a:r>
            <a:r>
              <a:rPr lang="en-US" sz="1800" b="0" i="0" dirty="0">
                <a:effectLst/>
                <a:latin typeface="Abadi"/>
              </a:rPr>
              <a:t>() and update the object </a:t>
            </a:r>
            <a:endParaRPr lang="en-US" sz="18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27C90-138F-DB26-AC9E-19787C04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99" y="1403032"/>
            <a:ext cx="5263912" cy="44511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B242F0-4695-6C30-124E-D3AA8B3DF7DB}"/>
              </a:ext>
            </a:extLst>
          </p:cNvPr>
          <p:cNvCxnSpPr/>
          <p:nvPr/>
        </p:nvCxnSpPr>
        <p:spPr>
          <a:xfrm flipV="1">
            <a:off x="5311059" y="2444135"/>
            <a:ext cx="742334" cy="142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155D7-4F32-8093-2C9A-AEC32C9D1C1B}"/>
              </a:ext>
            </a:extLst>
          </p:cNvPr>
          <p:cNvCxnSpPr>
            <a:cxnSpLocks/>
          </p:cNvCxnSpPr>
          <p:nvPr/>
        </p:nvCxnSpPr>
        <p:spPr>
          <a:xfrm>
            <a:off x="5360221" y="4422057"/>
            <a:ext cx="824270" cy="69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B55214-0E51-CC65-D0C1-6F2D4A23CDF2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latin typeface="Abadi"/>
                <a:cs typeface="Calibri"/>
                <a:hlinkClick r:id="rId4"/>
              </a:rPr>
              <a:t>SpaceX Data Collection API</a:t>
            </a:r>
            <a:endParaRPr lang="en-US" sz="10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Exploratory Data Analysis Visualization-1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35DEF-A48B-DCBE-25A8-5C41998F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4" y="1828800"/>
            <a:ext cx="6727611" cy="3104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33D9A-8CDE-4C8C-B78A-E8A935CD060B}"/>
              </a:ext>
            </a:extLst>
          </p:cNvPr>
          <p:cNvSpPr txBox="1"/>
          <p:nvPr/>
        </p:nvSpPr>
        <p:spPr>
          <a:xfrm>
            <a:off x="1102359" y="1664929"/>
            <a:ext cx="3097627" cy="42319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Chart: Scatter plot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would like to see the relationship of </a:t>
            </a:r>
            <a:r>
              <a:rPr lang="en-GB" b="1" u="sng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GB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GB" b="1" u="sng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GB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as the flight number increase, the first stage is more likely to land successfully.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payload mass, the more massive the payload, the less likely the first stage will return.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0E45B-F31E-2FF7-103D-2FB58B1DBC96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Visualization-2</a:t>
            </a:r>
            <a:endParaRPr lang="en-US" dirty="0">
              <a:latin typeface="IBM Plex Mono SemiBold"/>
            </a:endParaRP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EC619-6EFB-503C-448A-87538902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53" y="1663291"/>
            <a:ext cx="5106298" cy="3787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2EE6D7-C2A4-9548-01E9-503D75BED064}"/>
              </a:ext>
            </a:extLst>
          </p:cNvPr>
          <p:cNvSpPr txBox="1"/>
          <p:nvPr/>
        </p:nvSpPr>
        <p:spPr>
          <a:xfrm>
            <a:off x="928622" y="1658372"/>
            <a:ext cx="379294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latin typeface="Abadi"/>
              </a:rPr>
              <a:t>Chart: Scatter plot</a:t>
            </a:r>
          </a:p>
          <a:p>
            <a:r>
              <a:rPr lang="en-GB" dirty="0">
                <a:latin typeface="Abadi"/>
              </a:rPr>
              <a:t>We would like to determine the relationship of each success/fail rocket launches on respective launch sites and number of flights.</a:t>
            </a:r>
            <a:endParaRPr lang="en-GB">
              <a:latin typeface="Abad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latin typeface="Abadi"/>
                <a:cs typeface="Calibri" panose="020F0502020204030204"/>
              </a:rPr>
              <a:t>No early flights on launch site: KSC LC39A.</a:t>
            </a:r>
          </a:p>
          <a:p>
            <a:pPr marL="342900" indent="-342900">
              <a:buAutoNum type="arabicPeriod"/>
            </a:pPr>
            <a:r>
              <a:rPr lang="en-GB" dirty="0">
                <a:latin typeface="Abadi"/>
                <a:cs typeface="Calibri" panose="020F0502020204030204"/>
              </a:rPr>
              <a:t>After 30 Flight number, the success rate increased.</a:t>
            </a:r>
          </a:p>
          <a:p>
            <a:pPr marL="342900" indent="-342900">
              <a:buAutoNum type="arabicPeriod"/>
            </a:pPr>
            <a:r>
              <a:rPr lang="en-GB" dirty="0">
                <a:latin typeface="Abadi"/>
                <a:cs typeface="Calibri" panose="020F0502020204030204"/>
              </a:rPr>
              <a:t>CCAFS SLC 40 launch site is the frequently used.</a:t>
            </a:r>
          </a:p>
          <a:p>
            <a:pPr marL="342900" indent="-342900">
              <a:buAutoNum type="arabicPeriod"/>
            </a:pPr>
            <a:r>
              <a:rPr lang="en-GB" dirty="0">
                <a:latin typeface="Abadi"/>
                <a:cs typeface="Calibri" panose="020F0502020204030204"/>
              </a:rPr>
              <a:t>After &lt;50 Flight number, the rocket launches on this site discontinued.</a:t>
            </a:r>
          </a:p>
          <a:p>
            <a:endParaRPr lang="en-GB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2D09F-1EBA-0645-300D-1B6B77B27D06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027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Visualization-3</a:t>
            </a:r>
            <a:endParaRPr lang="en-US" dirty="0">
              <a:latin typeface="IBM Plex Mono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5D1EF-8A56-27BE-05B4-D4853F6A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20" y="1743639"/>
            <a:ext cx="4945412" cy="3711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FC555-B68E-8EE3-4BE9-EED1D4DCCC07}"/>
              </a:ext>
            </a:extLst>
          </p:cNvPr>
          <p:cNvSpPr txBox="1"/>
          <p:nvPr/>
        </p:nvSpPr>
        <p:spPr>
          <a:xfrm>
            <a:off x="1158768" y="1739010"/>
            <a:ext cx="363153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Chart: Scatter plot</a:t>
            </a:r>
          </a:p>
          <a:p>
            <a:r>
              <a:rPr lang="en-GB" dirty="0"/>
              <a:t>We want to observe if there is any relationship between </a:t>
            </a:r>
            <a:r>
              <a:rPr lang="en-GB" b="1" u="sng" dirty="0"/>
              <a:t>launch sites and their payload mass.</a:t>
            </a:r>
            <a:endParaRPr lang="en-GB" b="1" u="sng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There are no definite correlations on all launch sites vs </a:t>
            </a:r>
            <a:r>
              <a:rPr lang="en-GB" dirty="0" err="1">
                <a:cs typeface="Calibri"/>
              </a:rPr>
              <a:t>payloadmass</a:t>
            </a:r>
            <a:r>
              <a:rPr lang="en-GB" dirty="0">
                <a:cs typeface="Calibri"/>
              </a:rPr>
              <a:t> based on the success/ fail rocket launches.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KSC LC 39A is the most used launch site for &gt; 8000 </a:t>
            </a:r>
            <a:r>
              <a:rPr lang="en-GB" dirty="0" err="1">
                <a:cs typeface="Calibri"/>
              </a:rPr>
              <a:t>payloadmass</a:t>
            </a: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CCAFS SLC 40 is the most used launch site for &lt; 8000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E3CA3-B608-6D1B-4992-081A7DD3ACC3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0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Visualization-4</a:t>
            </a:r>
            <a:endParaRPr lang="en-US" dirty="0">
              <a:latin typeface="IBM Plex Mono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4899F-DECB-589C-D1AF-B0B5FD53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56" y="1826342"/>
            <a:ext cx="3452216" cy="3875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E3F1CB-C58C-5A66-673C-7963F34269FE}"/>
              </a:ext>
            </a:extLst>
          </p:cNvPr>
          <p:cNvSpPr txBox="1"/>
          <p:nvPr/>
        </p:nvSpPr>
        <p:spPr>
          <a:xfrm>
            <a:off x="1075053" y="1828123"/>
            <a:ext cx="418948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Chart: Bar Chart</a:t>
            </a:r>
          </a:p>
          <a:p>
            <a:r>
              <a:rPr lang="en-GB" dirty="0"/>
              <a:t>We would like to see the </a:t>
            </a:r>
            <a:r>
              <a:rPr lang="en-GB" b="1" u="sng" dirty="0"/>
              <a:t>success rate of each Orbit Type</a:t>
            </a:r>
            <a:endParaRPr lang="en-GB" b="1" u="sng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Orbits ES-L1, GEO, HEO, SSO, &amp; VLEO have success rates of &gt; 0.8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Orbit SO has the lowest success rate</a:t>
            </a:r>
          </a:p>
          <a:p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12F5-22A4-07A2-EF7B-EDD8B32A2A04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0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Visualization-5</a:t>
            </a:r>
            <a:endParaRPr lang="en-US" dirty="0">
              <a:latin typeface="IBM Plex Mono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D9744-1D5D-972D-EF90-EC13A37C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89" y="2265680"/>
            <a:ext cx="5013191" cy="375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DE98C-8FA8-787D-35D9-61633A3DCDB2}"/>
              </a:ext>
            </a:extLst>
          </p:cNvPr>
          <p:cNvSpPr txBox="1"/>
          <p:nvPr/>
        </p:nvSpPr>
        <p:spPr>
          <a:xfrm>
            <a:off x="1029755" y="2264560"/>
            <a:ext cx="456988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Chart: Scatter plot</a:t>
            </a:r>
          </a:p>
          <a:p>
            <a:r>
              <a:rPr lang="en-GB" dirty="0"/>
              <a:t>We want to see if there is any relationship between </a:t>
            </a:r>
            <a:r>
              <a:rPr lang="en-GB" b="1" u="sng" dirty="0" err="1"/>
              <a:t>FlightNumber</a:t>
            </a:r>
            <a:r>
              <a:rPr lang="en-GB" b="1" u="sng" dirty="0"/>
              <a:t> and Orbit Type</a:t>
            </a:r>
            <a:endParaRPr lang="en-GB" b="1" u="sng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Orbits LEO, ISS, GTO &amp; PO have more failed launches on </a:t>
            </a:r>
            <a:r>
              <a:rPr lang="en-GB" dirty="0" err="1">
                <a:cs typeface="Calibri"/>
              </a:rPr>
              <a:t>Flightnumber</a:t>
            </a:r>
            <a:r>
              <a:rPr lang="en-GB" dirty="0">
                <a:cs typeface="Calibri"/>
              </a:rPr>
              <a:t> &lt; 20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VLEO is the most used orbit after &lt; 60 Flight number and secondly, ISS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ES –L1, HEO, &amp; GEO used only once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F59C0-C9FB-F0BA-609C-627A9BACEFBD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53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Visualization-6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759C3-7EEC-27F8-C64A-F0D3619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60" y="1825088"/>
            <a:ext cx="5449739" cy="371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8BA83-0D46-22B3-4B01-8E3BB79466B7}"/>
              </a:ext>
            </a:extLst>
          </p:cNvPr>
          <p:cNvSpPr txBox="1"/>
          <p:nvPr/>
        </p:nvSpPr>
        <p:spPr>
          <a:xfrm>
            <a:off x="1000067" y="1827217"/>
            <a:ext cx="406518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Chart: Scatter plot</a:t>
            </a:r>
          </a:p>
          <a:p>
            <a:r>
              <a:rPr lang="en-GB" dirty="0"/>
              <a:t>We want to see if there is any relationship between </a:t>
            </a:r>
            <a:r>
              <a:rPr lang="en-GB" b="1" u="sng" dirty="0" err="1"/>
              <a:t>PayloadMass</a:t>
            </a:r>
            <a:r>
              <a:rPr lang="en-GB" b="1" u="sng" dirty="0"/>
              <a:t> and Orbit Types.</a:t>
            </a:r>
            <a:endParaRPr lang="en-GB" b="1" u="sng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VLEO &amp; ISS were used orbits for &gt; 10K </a:t>
            </a:r>
            <a:r>
              <a:rPr lang="en-GB" dirty="0" err="1">
                <a:cs typeface="Calibri"/>
              </a:rPr>
              <a:t>PayloadMass</a:t>
            </a:r>
            <a:endParaRPr lang="en-GB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GTO is the most used orbit for </a:t>
            </a:r>
            <a:r>
              <a:rPr lang="en-GB" dirty="0" err="1">
                <a:cs typeface="Calibri"/>
              </a:rPr>
              <a:t>payloadmass</a:t>
            </a:r>
            <a:r>
              <a:rPr lang="en-GB" dirty="0">
                <a:cs typeface="Calibri"/>
              </a:rPr>
              <a:t> &lt; 8K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DAFB7-BEC8-AA77-7683-F6BDC4CB2A37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71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Exploratory Data Analysis Visualization-7</a:t>
            </a:r>
            <a:endParaRPr lang="en-US" dirty="0">
              <a:latin typeface="IBM Plex Mono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F6C31-7765-B672-C1BE-FE5E9603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64466"/>
            <a:ext cx="4379192" cy="3822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30EF2-133D-56C4-CDA5-BAE9AE92D3DE}"/>
              </a:ext>
            </a:extLst>
          </p:cNvPr>
          <p:cNvSpPr txBox="1"/>
          <p:nvPr/>
        </p:nvSpPr>
        <p:spPr>
          <a:xfrm>
            <a:off x="1000066" y="1867865"/>
            <a:ext cx="448082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Chart: Line Graph</a:t>
            </a:r>
          </a:p>
          <a:p>
            <a:endParaRPr lang="en-GB"/>
          </a:p>
          <a:p>
            <a:r>
              <a:rPr lang="en-GB"/>
              <a:t>Why: We want to see if there are some patterns or trends on </a:t>
            </a:r>
            <a:r>
              <a:rPr lang="en-GB" b="1" u="sng"/>
              <a:t>Success rate vs Year</a:t>
            </a:r>
            <a:endParaRPr lang="en-GB"/>
          </a:p>
          <a:p>
            <a:pPr marL="342900" indent="-342900">
              <a:buAutoNum type="arabicPeriod"/>
            </a:pPr>
            <a:r>
              <a:rPr lang="en-GB">
                <a:cs typeface="Calibri"/>
              </a:rPr>
              <a:t>For 2015 </a:t>
            </a:r>
            <a:r>
              <a:rPr lang="en-GB" err="1">
                <a:cs typeface="Calibri"/>
              </a:rPr>
              <a:t>yr</a:t>
            </a:r>
            <a:r>
              <a:rPr lang="en-GB">
                <a:cs typeface="Calibri"/>
              </a:rPr>
              <a:t> onwards, there was a drastically increase on success rate (0.4 - 0.8) until 2017 </a:t>
            </a:r>
            <a:r>
              <a:rPr lang="en-GB" err="1">
                <a:cs typeface="Calibri"/>
              </a:rPr>
              <a:t>yr</a:t>
            </a: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r>
              <a:rPr lang="en-GB">
                <a:cs typeface="Calibri"/>
              </a:rPr>
              <a:t>2019- 2020 </a:t>
            </a:r>
            <a:r>
              <a:rPr lang="en-GB" err="1">
                <a:cs typeface="Calibri"/>
              </a:rPr>
              <a:t>yr</a:t>
            </a:r>
            <a:r>
              <a:rPr lang="en-GB">
                <a:cs typeface="Calibri"/>
              </a:rPr>
              <a:t> the success rate is maintained between 0.8 to 1. This is good a performance.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51C3F-91A8-4612-2FDB-C60BC2A22AB6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14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0978" y="1290381"/>
            <a:ext cx="9950427" cy="47036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that has been performed to get desired data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Explore data from the database/ dataset.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* from SPACEXDATASET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Pick unique values 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landing_outcome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column.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DISTINCT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from SPACEXDATASET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Display names of the unique launch sites in the space mission.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DISTINCT LAUNCH_SITE from SPACEXDATASET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Display 5 records where launch sites begin with the string ‘CCA’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* from SPACEXDATASET where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launch_site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'CCA%' limit 5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Display the total payload mass carried by boosters launched by NASA (CRS).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sum(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_) as sum from SPACEXDATASET where customer like 'NASA (CRS)'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Display average payload mass carried by booster version F9 v1.1.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avg(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_) as Average from SPACEXDATASET where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booster_version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'F9 v1.1%'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List the date when the first successful landing outcome in ground pad was achieved.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min(date) as Date from SPACEXDATASET where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mission_outcome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'Success'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List the names of the boosters which have success in drone ship and have payload mass greater than 4000 but less than 6000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booster_version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from SPACEXDATASET where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mission_outcome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'Success')  </a:t>
            </a:r>
            <a:endParaRPr lang="en-US" sz="1400" b="0" i="0">
              <a:solidFill>
                <a:srgbClr val="000000"/>
              </a:solidFill>
              <a:effectLst/>
              <a:latin typeface="Abadi"/>
              <a:cs typeface="Calibri"/>
            </a:endParaRPr>
          </a:p>
          <a:p>
            <a:pPr marL="457200" lvl="1" indent="0" fontAlgn="base">
              <a:buNone/>
            </a:pPr>
            <a:r>
              <a:rPr lang="en-US" sz="1400" dirty="0">
                <a:solidFill>
                  <a:srgbClr val="000000"/>
                </a:solidFill>
                <a:latin typeface="Abadi"/>
              </a:rPr>
              <a:t>      	&amp;&amp;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(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 BETWEEN 4000 AND 6000) AND (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'Success (drone ship)') 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1400" dirty="0">
              <a:latin typeface="Abadi"/>
              <a:cs typeface="Calibri" panose="020F0502020204030204"/>
            </a:endParaRPr>
          </a:p>
          <a:p>
            <a:endParaRPr lang="en-US" sz="14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SQL-1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43087-A0FC-7CD8-E4C1-601E96145969}"/>
              </a:ext>
            </a:extLst>
          </p:cNvPr>
          <p:cNvSpPr txBox="1"/>
          <p:nvPr/>
        </p:nvSpPr>
        <p:spPr>
          <a:xfrm>
            <a:off x="1409290" y="63418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A8BF-9293-E4BA-49CE-EDC16D61B4A3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786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SQL queries that has been performed to get desired data</a:t>
            </a:r>
            <a:endParaRPr lang="en-US" sz="1400" b="0" i="0">
              <a:solidFill>
                <a:schemeClr val="accent3">
                  <a:lumMod val="25000"/>
                </a:schemeClr>
              </a:solidFill>
              <a:effectLst/>
              <a:latin typeface="Abadi"/>
            </a:endParaRP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List the total number of successful and failure mission outcomes. </a:t>
            </a:r>
          </a:p>
          <a:p>
            <a:pPr marL="914400" lvl="2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mission_outcome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, count(*) as Count FROM SPACEXDATASET GROUP by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mission_outcome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ORDER BY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mission_outcome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 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List the names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booster_versions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which have carried the maximum payload mass . Use a subquery. </a:t>
            </a:r>
          </a:p>
          <a:p>
            <a:pPr marL="914400" lvl="2" indent="0" fontAlgn="base">
              <a:buNone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maxm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= 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max(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_) from SPACEXDATASET </a:t>
            </a:r>
          </a:p>
          <a:p>
            <a:pPr marL="914400" lvl="2" indent="0" fontAlgn="base">
              <a:buNone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maxv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=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maxm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[0][0] </a:t>
            </a:r>
          </a:p>
          <a:p>
            <a:pPr marL="457200" lvl="1" indent="0" fontAlgn="base">
              <a:buNone/>
            </a:pPr>
            <a:r>
              <a:rPr lang="en-US" sz="1400" dirty="0">
                <a:solidFill>
                  <a:srgbClr val="000000"/>
                </a:solidFill>
                <a:latin typeface="Abadi"/>
              </a:rPr>
              <a:t>           	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%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badi"/>
              </a:rPr>
              <a:t>booster_version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from SPACEXDATASET where  </a:t>
            </a:r>
          </a:p>
          <a:p>
            <a:pPr marL="457200" lvl="1" indent="0" fontAlgn="base">
              <a:buNone/>
            </a:pPr>
            <a:r>
              <a:rPr lang="en-US" sz="1400" dirty="0">
                <a:solidFill>
                  <a:srgbClr val="000000"/>
                </a:solidFill>
                <a:latin typeface="Abadi"/>
              </a:rPr>
              <a:t>               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_=(select max(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payload_mass__kg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_) from SPACEXDATASET) 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List the records which will display the month names, failure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landing_outcomes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in drone ship, booster versions,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launch_site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for the months in year 2015. 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	%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MONTHNAME(DATE) as Month,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booster_version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launch_site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 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	from SPACEXDATASET where DATE like '2015%' AND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like 'Failure (drone ship)' 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Rank the count of successful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landing_outcomes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between the data 2010-06-04 and 2017-03-20 in descending order. 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	%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sql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 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, count(*) as count from SPACEXDATASET  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</a:rPr>
              <a:t>	where Date &gt;= '2010-06-04' AND Date &lt;= '2017-03-20’  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  <a:cs typeface="Calibri"/>
              </a:rPr>
              <a:t>	GROUP by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Abadi"/>
                <a:cs typeface="Calibri"/>
              </a:rPr>
              <a:t>landing__outcome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badi"/>
                <a:cs typeface="Calibri"/>
              </a:rPr>
              <a:t> ORDER BY count Desc 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 sz="1400" dirty="0">
              <a:solidFill>
                <a:srgbClr val="000000"/>
              </a:solidFill>
              <a:latin typeface="Abadi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 -2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82965-E4B5-6026-4A23-4B89FAB8CC41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38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8176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I've added respective marker coordinates for each launch sites, rocket color indicators for success &amp; fail, and some distance calculations for nearest rail ways, highways, coastline, &amp;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I’ve added these marks and labels to define properly each respective locations on map. This kind of method also helps us to give insights for further study and reference.</a:t>
            </a:r>
          </a:p>
          <a:p>
            <a:endParaRPr lang="en-US" sz="1800" dirty="0">
              <a:solidFill>
                <a:srgbClr val="000000"/>
              </a:solidFill>
              <a:latin typeface="Abadi"/>
              <a:cs typeface="Calibri" panose="020F0502020204030204"/>
            </a:endParaRPr>
          </a:p>
          <a:p>
            <a:endParaRPr lang="en-US" sz="18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A5668-A7AC-715C-B67F-A4A488C9932B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3"/>
              </a:rPr>
              <a:t>Launch_Sites_Location Analysis-with_Folium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8D1993CA-CCB1-3C22-5095-70A8119C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443" y="2307170"/>
            <a:ext cx="3449673" cy="141710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3E119A-7935-A229-0E99-9A62F19C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1" y="2312368"/>
            <a:ext cx="7014162" cy="14076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7042" y="1710914"/>
            <a:ext cx="9991396" cy="623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               Scatter Plot                                                                Pie Chart</a:t>
            </a:r>
          </a:p>
          <a:p>
            <a:endParaRPr lang="en-US" sz="2000" dirty="0">
              <a:solidFill>
                <a:srgbClr val="000000"/>
              </a:solidFill>
              <a:latin typeface="Abadi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34DC6-C057-5973-E2F0-DFCBAF10F9D2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SpaceX_Dashboard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B1105-41B9-9AD9-17D9-46824F8FA8BB}"/>
              </a:ext>
            </a:extLst>
          </p:cNvPr>
          <p:cNvSpPr txBox="1"/>
          <p:nvPr/>
        </p:nvSpPr>
        <p:spPr>
          <a:xfrm>
            <a:off x="1351935" y="4154129"/>
            <a:ext cx="9748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An initial visual overview of SpaceX Data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/>
                <a:cs typeface="Calibri"/>
              </a:rPr>
              <a:t>Using the link indicated we can open the .</a:t>
            </a:r>
            <a:r>
              <a:rPr lang="en-US" dirty="0" err="1">
                <a:latin typeface="Abadi"/>
                <a:cs typeface="Calibri"/>
              </a:rPr>
              <a:t>ipy</a:t>
            </a:r>
            <a:r>
              <a:rPr lang="en-US" dirty="0">
                <a:latin typeface="Abadi"/>
                <a:cs typeface="Calibri"/>
              </a:rPr>
              <a:t> notebook, run the script and interact with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 Method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Getting the Data ready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Check the data types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Check for missing values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Split the data into train and test data set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Chose the right estimator or model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Fit the data into the model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Evaluate the model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Improve the model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Save the trained model</a:t>
            </a:r>
            <a:endParaRPr lang="en-US" sz="1800">
              <a:latin typeface="Abadi"/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latin typeface="Abadi"/>
                <a:ea typeface="+mn-lt"/>
                <a:cs typeface="+mn-lt"/>
              </a:rPr>
              <a:t>Note: Having the highest evaluation metrics will be considered a good performing classification model.</a:t>
            </a:r>
            <a:endParaRPr lang="en-US" sz="1800"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 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7BBA-645F-4AFB-F6EC-07A6E82CB7D8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3"/>
              </a:rPr>
              <a:t>SpaceX_Machine_Learning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1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the model development process using key phrases and flowchart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the model has been trained and evaluated, we used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search for the best parameter on the selected models and evaluate its score on the test label data. We will take the model with the best score.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 - 2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A241ED-4845-902D-FC99-42B6E58C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97" y="2869210"/>
            <a:ext cx="5286498" cy="2992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9F8AB-61CC-0CB2-1BE3-4067B120F5F3}"/>
              </a:ext>
            </a:extLst>
          </p:cNvPr>
          <p:cNvSpPr txBox="1"/>
          <p:nvPr/>
        </p:nvSpPr>
        <p:spPr>
          <a:xfrm>
            <a:off x="1738309" y="3460017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>
                <a:cs typeface="Calibri"/>
              </a:rPr>
              <a:t>Set parameters (these values are given)</a:t>
            </a:r>
          </a:p>
          <a:p>
            <a:pPr marL="342900" indent="-342900">
              <a:buAutoNum type="arabicPeriod"/>
            </a:pPr>
            <a:r>
              <a:rPr lang="en-US" sz="1600">
                <a:cs typeface="Calibri"/>
              </a:rPr>
              <a:t>Instantiate the model, use </a:t>
            </a:r>
            <a:r>
              <a:rPr lang="en-US" sz="1600" err="1">
                <a:cs typeface="Calibri"/>
              </a:rPr>
              <a:t>GridSearchCV</a:t>
            </a:r>
            <a:r>
              <a:rPr lang="en-US" sz="1600">
                <a:cs typeface="Calibri"/>
              </a:rPr>
              <a:t> and train the model</a:t>
            </a:r>
          </a:p>
          <a:p>
            <a:pPr marL="342900" indent="-342900">
              <a:buAutoNum type="arabicPeriod"/>
            </a:pPr>
            <a:r>
              <a:rPr lang="en-US" sz="1600">
                <a:cs typeface="Calibri"/>
              </a:rPr>
              <a:t>Get best parameter and best score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FA65F-2D20-0370-A71D-C92CA0F1751F}"/>
              </a:ext>
            </a:extLst>
          </p:cNvPr>
          <p:cNvCxnSpPr/>
          <p:nvPr/>
        </p:nvCxnSpPr>
        <p:spPr>
          <a:xfrm flipV="1">
            <a:off x="4234478" y="3352521"/>
            <a:ext cx="1161803" cy="37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2F307-E4A0-A2C3-575B-20B89740B0C0}"/>
              </a:ext>
            </a:extLst>
          </p:cNvPr>
          <p:cNvCxnSpPr>
            <a:cxnSpLocks/>
          </p:cNvCxnSpPr>
          <p:nvPr/>
        </p:nvCxnSpPr>
        <p:spPr>
          <a:xfrm flipV="1">
            <a:off x="4234478" y="4084832"/>
            <a:ext cx="1161803" cy="30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E4D9DC-A46E-78FD-B0B1-F24D0298BA8F}"/>
              </a:ext>
            </a:extLst>
          </p:cNvPr>
          <p:cNvCxnSpPr>
            <a:cxnSpLocks/>
          </p:cNvCxnSpPr>
          <p:nvPr/>
        </p:nvCxnSpPr>
        <p:spPr>
          <a:xfrm>
            <a:off x="4234478" y="4842872"/>
            <a:ext cx="1161803" cy="41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AA27C4-1EC8-017A-4E61-DFCFA4326562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SpaceX_Machine_Learning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65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 - 3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A241ED-4845-902D-FC99-42B6E58C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40" y="1625919"/>
            <a:ext cx="5692238" cy="32202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A941E-6E8F-2678-2B5D-F2876F72D41C}"/>
              </a:ext>
            </a:extLst>
          </p:cNvPr>
          <p:cNvCxnSpPr/>
          <p:nvPr/>
        </p:nvCxnSpPr>
        <p:spPr>
          <a:xfrm>
            <a:off x="4089443" y="4302206"/>
            <a:ext cx="1379516" cy="9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30729A-854A-08BD-AA1E-1DA345D88F07}"/>
              </a:ext>
            </a:extLst>
          </p:cNvPr>
          <p:cNvSpPr txBox="1"/>
          <p:nvPr/>
        </p:nvSpPr>
        <p:spPr>
          <a:xfrm>
            <a:off x="1583376" y="2058390"/>
            <a:ext cx="2743200" cy="26673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cs typeface="Calibri"/>
              </a:rPr>
              <a:t>These  values are given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indent="-4572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cs typeface="Calibri"/>
              </a:rPr>
              <a:t>Select a model, use </a:t>
            </a:r>
            <a:r>
              <a:rPr lang="en-US" err="1">
                <a:solidFill>
                  <a:schemeClr val="accent3">
                    <a:lumMod val="25000"/>
                  </a:schemeClr>
                </a:solidFill>
                <a:cs typeface="Calibri"/>
              </a:rPr>
              <a:t>GridSearchCV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cs typeface="Calibri"/>
              </a:rPr>
              <a:t> and train the model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indent="-4572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cs typeface="Calibri"/>
              </a:rPr>
              <a:t>Get the best score &amp; parameter of the model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57A4BE-7FA3-B18B-5E53-8A15677CB349}"/>
              </a:ext>
            </a:extLst>
          </p:cNvPr>
          <p:cNvCxnSpPr/>
          <p:nvPr/>
        </p:nvCxnSpPr>
        <p:spPr>
          <a:xfrm flipV="1">
            <a:off x="4102430" y="2824842"/>
            <a:ext cx="1369621" cy="22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43BA5D-A863-25BC-7E51-56D5A621565E}"/>
              </a:ext>
            </a:extLst>
          </p:cNvPr>
          <p:cNvCxnSpPr/>
          <p:nvPr/>
        </p:nvCxnSpPr>
        <p:spPr>
          <a:xfrm flipV="1">
            <a:off x="4096864" y="2126549"/>
            <a:ext cx="1379517" cy="17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97A34-6A92-BBA4-F8B5-F5B93F68FA13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SpaceX_Machine_Learning</a:t>
            </a:r>
            <a:endParaRPr lang="en-US" sz="1000">
              <a:solidFill>
                <a:srgbClr val="0948C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58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3687113-D812-635B-699F-80E4EA06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665" y="1384146"/>
            <a:ext cx="3653641" cy="1823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 – Exploratory Data Analysis Results</a:t>
            </a:r>
            <a:endParaRPr lang="en-US">
              <a:solidFill>
                <a:srgbClr val="0B49CB"/>
              </a:solidFill>
              <a:latin typeface="IBM Plex Mono SemiBold"/>
            </a:endParaRP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4C857BB-1B0B-A36F-BC10-C29D8571C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256" y="2141801"/>
            <a:ext cx="3653641" cy="1834168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DF877E0-5FA8-85FF-0150-9F04AA6C1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664" y="3207860"/>
            <a:ext cx="3653641" cy="1835651"/>
          </a:xfrm>
          <a:prstGeom prst="rect">
            <a:avLst/>
          </a:prstGeom>
        </p:spPr>
      </p:pic>
      <p:pic>
        <p:nvPicPr>
          <p:cNvPr id="6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00388FC-4DB9-639B-182E-2C48AE65E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5" y="2239865"/>
            <a:ext cx="3653641" cy="183398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C8FB13F-A2A8-4F8F-3272-07473F218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65" y="4992431"/>
            <a:ext cx="3653641" cy="1821191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71B0727-30B9-9971-E51C-C0EA4CEC7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75" y="4067676"/>
            <a:ext cx="3653641" cy="1839918"/>
          </a:xfrm>
          <a:prstGeom prst="rect">
            <a:avLst/>
          </a:prstGeom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1233561-631C-4B42-685D-4A91C2855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140" y="3970329"/>
            <a:ext cx="3653641" cy="18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 – Interactive Analytics Demo in Screenshots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F1662B-31F3-62EE-B3AC-F99B2074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2" y="1520368"/>
            <a:ext cx="5157849" cy="1768770"/>
          </a:xfrm>
          <a:prstGeom prst="rect">
            <a:avLst/>
          </a:prstGeom>
        </p:spPr>
      </p:pic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CBBD4A94-6BE5-BCCE-F794-32C9C906B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92" y="3279805"/>
            <a:ext cx="5157849" cy="3079194"/>
          </a:xfrm>
          <a:prstGeom prst="rect">
            <a:avLst/>
          </a:prstGeo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3CBD87E-BECF-F90A-BE29-8A29F2AE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59" y="1521916"/>
            <a:ext cx="4989614" cy="1765675"/>
          </a:xfrm>
          <a:prstGeom prst="rect">
            <a:avLst/>
          </a:prstGeom>
        </p:spPr>
      </p:pic>
      <p:pic>
        <p:nvPicPr>
          <p:cNvPr id="6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DD703F8-B028-4C91-829B-0F06E77A7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58" y="3287197"/>
            <a:ext cx="4959927" cy="29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1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 – Predictive Analysis Results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7E4677E-400F-2FBE-26CE-A689C338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87" y="1329298"/>
            <a:ext cx="2743200" cy="2121222"/>
          </a:xfrm>
          <a:prstGeom prst="rect">
            <a:avLst/>
          </a:prstGeom>
        </p:spPr>
      </p:pic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19EC903-D866-0093-7A2C-4A5FC0365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504" y="1321444"/>
            <a:ext cx="2743200" cy="2117139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9B4AE1-CB06-737A-25F2-7ADC04515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95" y="3457986"/>
            <a:ext cx="2743200" cy="2831690"/>
          </a:xfrm>
          <a:prstGeom prst="rect">
            <a:avLst/>
          </a:prstGeom>
        </p:spPr>
      </p:pic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A07EE1-17CE-BAE8-31DE-FDF8D6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711" y="3427966"/>
            <a:ext cx="2743200" cy="2832354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C30E11-A91F-A8B1-034D-72484683D2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829" y="3425503"/>
            <a:ext cx="2743200" cy="2837281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00116E-E303-8712-5282-471B99E79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2946" y="3423921"/>
            <a:ext cx="2743200" cy="28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10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98418"/>
            <a:ext cx="4302369" cy="3488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  This Project follows the following steps: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Collection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Wrangling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Data Analysis (EDA)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Interactive Visual Analytics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Predictive (Classification) Analysis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39F44-D614-DD1B-C71A-096063B6B406}"/>
              </a:ext>
            </a:extLst>
          </p:cNvPr>
          <p:cNvSpPr txBox="1"/>
          <p:nvPr/>
        </p:nvSpPr>
        <p:spPr>
          <a:xfrm>
            <a:off x="6030149" y="1796815"/>
            <a:ext cx="4916311" cy="3821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Summary of all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 This Project will return the following results: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800100" lvl="1" indent="-3429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 Collection/Wrangling from a selected Website</a:t>
            </a:r>
          </a:p>
          <a:p>
            <a:pPr marL="800100" lvl="1" indent="-3429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Interactive Geospatial Analytics</a:t>
            </a:r>
          </a:p>
          <a:p>
            <a:pPr marL="800100" lvl="1" indent="-3429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Interactive Dashboard for Success/ Failure Rocket Launches</a:t>
            </a:r>
          </a:p>
          <a:p>
            <a:pPr marL="800100" lvl="1" indent="-342900">
              <a:spcBef>
                <a:spcPts val="1400"/>
              </a:spcBef>
              <a:buAutoNum type="arabicPeriod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Predictive  Analysis for Classification Problem</a:t>
            </a: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002" y="1491343"/>
            <a:ext cx="9474056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67F8C2-34FD-9EB1-BC07-75032EAA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26" y="1981817"/>
            <a:ext cx="4623459" cy="2209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3E2398-6D05-10CE-5B9E-35712632C10F}"/>
              </a:ext>
            </a:extLst>
          </p:cNvPr>
          <p:cNvSpPr/>
          <p:nvPr/>
        </p:nvSpPr>
        <p:spPr>
          <a:xfrm>
            <a:off x="6091053" y="1982189"/>
            <a:ext cx="2361210" cy="23216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D7F75-A9CE-46B3-2974-05DC6142AC54}"/>
              </a:ext>
            </a:extLst>
          </p:cNvPr>
          <p:cNvSpPr/>
          <p:nvPr/>
        </p:nvSpPr>
        <p:spPr>
          <a:xfrm>
            <a:off x="3347852" y="1938646"/>
            <a:ext cx="2147454" cy="23651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9DAD3-1BB5-0E49-2DB8-6C2412054306}"/>
              </a:ext>
            </a:extLst>
          </p:cNvPr>
          <p:cNvSpPr txBox="1"/>
          <p:nvPr/>
        </p:nvSpPr>
        <p:spPr>
          <a:xfrm>
            <a:off x="2574965" y="4386943"/>
            <a:ext cx="74824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 can see the behaviors of each Launch Sites based on the Flight Number.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 39A used in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Flightnumber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between 25 – 40.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 4E not used frequently but the success rate is good.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SLC 40 used frequently on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Flightnumber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&lt; 25 and &gt; 40.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55387-00F7-1C34-2C45-21CF83E9393C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4848"/>
            <a:ext cx="10513147" cy="4405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9027CD0-9923-AD83-77CB-CE815012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69" y="2021949"/>
            <a:ext cx="5193475" cy="2532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E09AE-EBE4-D552-8665-40FA9FF67121}"/>
              </a:ext>
            </a:extLst>
          </p:cNvPr>
          <p:cNvSpPr txBox="1"/>
          <p:nvPr/>
        </p:nvSpPr>
        <p:spPr>
          <a:xfrm>
            <a:off x="2438400" y="4668981"/>
            <a:ext cx="71766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We can see that the </a:t>
            </a:r>
            <a:r>
              <a:rPr lang="en-US" dirty="0" err="1">
                <a:latin typeface="Abadi"/>
                <a:cs typeface="Calibri"/>
              </a:rPr>
              <a:t>LaunchSite</a:t>
            </a:r>
            <a:r>
              <a:rPr lang="en-US" dirty="0">
                <a:latin typeface="Abadi"/>
                <a:cs typeface="Calibri"/>
              </a:rPr>
              <a:t> VAFB SLC 4E has no rocket launched with 10K </a:t>
            </a:r>
            <a:r>
              <a:rPr lang="en-US" dirty="0" err="1">
                <a:latin typeface="Abadi"/>
                <a:cs typeface="Calibri"/>
              </a:rPr>
              <a:t>PayloadMass</a:t>
            </a:r>
            <a:r>
              <a:rPr lang="en-US" dirty="0">
                <a:latin typeface="Abadi"/>
                <a:cs typeface="Calibri"/>
              </a:rPr>
              <a:t> and KSC LC 39A is an alternative launch site area for CCAFS SLC 40 for </a:t>
            </a:r>
            <a:r>
              <a:rPr lang="en-US" dirty="0" err="1">
                <a:latin typeface="Abadi"/>
                <a:cs typeface="Calibri"/>
              </a:rPr>
              <a:t>PayloadMass</a:t>
            </a:r>
            <a:r>
              <a:rPr lang="en-US" dirty="0">
                <a:latin typeface="Abadi"/>
                <a:cs typeface="Calibri"/>
              </a:rPr>
              <a:t> 8K.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29D32-170B-7F5A-BD0B-87B232C874ED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9075"/>
            <a:ext cx="10513147" cy="44746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10CEF15-1A7F-D915-C5E6-AD1F83FE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22" y="1937049"/>
            <a:ext cx="4986646" cy="2421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4A215-11AD-94BF-A172-BE945367B4C9}"/>
              </a:ext>
            </a:extLst>
          </p:cNvPr>
          <p:cNvSpPr txBox="1"/>
          <p:nvPr/>
        </p:nvSpPr>
        <p:spPr>
          <a:xfrm>
            <a:off x="3403270" y="4468091"/>
            <a:ext cx="531420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Orbits that has a 100% success rates are the following: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Sun-synchronous Orbit (SSO)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Earth-Sun First </a:t>
            </a:r>
            <a:r>
              <a:rPr lang="en-US" dirty="0" err="1">
                <a:cs typeface="Calibri"/>
              </a:rPr>
              <a:t>Lagrangian</a:t>
            </a:r>
            <a:r>
              <a:rPr lang="en-US" dirty="0">
                <a:cs typeface="Calibri"/>
              </a:rPr>
              <a:t> Point (ES-L1)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Geostationary Orbit (GEO)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High Earth Orbit (HEO)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FDBB7-997D-B3D9-D658-C418438A2E98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5990"/>
            <a:ext cx="10513147" cy="4405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E7B36BF-675E-866C-5566-B18B8CAE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84" y="2134590"/>
            <a:ext cx="5418116" cy="2593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72B39-BF98-9710-C3D9-1D3938F1748A}"/>
              </a:ext>
            </a:extLst>
          </p:cNvPr>
          <p:cNvSpPr txBox="1"/>
          <p:nvPr/>
        </p:nvSpPr>
        <p:spPr>
          <a:xfrm>
            <a:off x="3321133" y="4909456"/>
            <a:ext cx="58179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"/>
                <a:cs typeface="Calibri"/>
              </a:rPr>
              <a:t>As we can see, the number of flight increases the success rate of rocket launches also increases.</a:t>
            </a:r>
            <a:endParaRPr lang="en-US" dirty="0" err="1"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1740B-D5A1-97FF-B39C-A15752BE622D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4050"/>
            <a:ext cx="10513147" cy="44449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A7F0CD8-615A-B057-6E92-0B00F09F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350" y="1853441"/>
            <a:ext cx="5530932" cy="2666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71BDB-8938-CA22-6EB6-E297C1909191}"/>
              </a:ext>
            </a:extLst>
          </p:cNvPr>
          <p:cNvSpPr txBox="1"/>
          <p:nvPr/>
        </p:nvSpPr>
        <p:spPr>
          <a:xfrm>
            <a:off x="2820390" y="4558146"/>
            <a:ext cx="70440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 can notice the following that each orbits has respective </a:t>
            </a:r>
            <a:r>
              <a:rPr lang="en-US" dirty="0" err="1">
                <a:cs typeface="Calibri"/>
              </a:rPr>
              <a:t>PayloadMass</a:t>
            </a:r>
            <a:r>
              <a:rPr lang="en-US" dirty="0">
                <a:cs typeface="Calibri"/>
              </a:rPr>
              <a:t> that maintain.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GTO </a:t>
            </a:r>
            <a:r>
              <a:rPr lang="en-US" dirty="0" err="1">
                <a:cs typeface="Calibri"/>
              </a:rPr>
              <a:t>PayloadMass</a:t>
            </a:r>
            <a:r>
              <a:rPr lang="en-US" dirty="0">
                <a:cs typeface="Calibri"/>
              </a:rPr>
              <a:t> ranges 2K to 8K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ISS, LEO, SSO, MEO, SO &amp; GEO </a:t>
            </a:r>
            <a:r>
              <a:rPr lang="en-US" dirty="0" err="1">
                <a:cs typeface="Calibri"/>
              </a:rPr>
              <a:t>PayloadMasses</a:t>
            </a:r>
            <a:r>
              <a:rPr lang="en-US" dirty="0">
                <a:cs typeface="Calibri"/>
              </a:rPr>
              <a:t> range 0 to 6K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cs typeface="Calibri"/>
              </a:rPr>
              <a:t>VLEO </a:t>
            </a:r>
            <a:r>
              <a:rPr lang="en-US" dirty="0" err="1">
                <a:cs typeface="Calibri"/>
              </a:rPr>
              <a:t>PayloadMass</a:t>
            </a:r>
            <a:r>
              <a:rPr lang="en-US" dirty="0">
                <a:cs typeface="Calibri"/>
              </a:rPr>
              <a:t> range to 12K and up</a:t>
            </a:r>
            <a:endParaRPr lang="en-US" dirty="0">
              <a:ea typeface="Calibri" panose="020F0502020204030204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B373E-8C81-69B3-B927-1486D69FF164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5680"/>
            <a:ext cx="10513147" cy="43756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E47839-C73E-5AB8-D9C5-E8349C2A6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63" y="2002130"/>
            <a:ext cx="6205846" cy="3010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1215F-1DD6-16AF-3D84-EDA65D346CF3}"/>
              </a:ext>
            </a:extLst>
          </p:cNvPr>
          <p:cNvSpPr txBox="1"/>
          <p:nvPr/>
        </p:nvSpPr>
        <p:spPr>
          <a:xfrm>
            <a:off x="2964873" y="5153890"/>
            <a:ext cx="66996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"/>
                <a:cs typeface="Calibri"/>
              </a:rPr>
              <a:t>We can see a gradual increase of the success rate year 2013 onwards till 2020.</a:t>
            </a:r>
            <a:endParaRPr lang="en-US" dirty="0"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EBC99-0928-4F3C-3410-E5D19CDCA86F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Exploring_and_Preparing_Data_Viz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unique launch sites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BABA9FF9-670B-734A-C4F8-E69E3634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8" y="2481944"/>
            <a:ext cx="10207830" cy="478971"/>
          </a:xfrm>
          <a:prstGeom prst="rect">
            <a:avLst/>
          </a:prstGeom>
        </p:spPr>
      </p:pic>
      <p:pic>
        <p:nvPicPr>
          <p:cNvPr id="7" name="Picture 7" descr="Text, application&#10;&#10;Description automatically generated">
            <a:extLst>
              <a:ext uri="{FF2B5EF4-FFF2-40B4-BE49-F238E27FC236}">
                <a16:creationId xmlns:a16="http://schemas.microsoft.com/office/drawing/2014/main" id="{D2230B60-1717-0175-9678-D9E839814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1" y="3851935"/>
            <a:ext cx="1221055" cy="1612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7FD38-C238-6F8B-1B6E-EC3B11EB6D3C}"/>
              </a:ext>
            </a:extLst>
          </p:cNvPr>
          <p:cNvSpPr txBox="1"/>
          <p:nvPr/>
        </p:nvSpPr>
        <p:spPr>
          <a:xfrm>
            <a:off x="3466605" y="4283033"/>
            <a:ext cx="56427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 panose="020F0502020204030204"/>
              </a:rPr>
              <a:t>Using DISTINCT function in SQL returns unique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D1372-151E-6E80-700B-B3F402D6262B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5 records where launch sites begin with `CCA`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6155CB9-A3ED-6B96-9289-80CC32DA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525432"/>
            <a:ext cx="9739745" cy="455328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03610-6EEF-F178-2427-AFBDB342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53" y="3809200"/>
            <a:ext cx="7090557" cy="1803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7740C-4FF3-CFD4-72B3-642C9A4034CA}"/>
              </a:ext>
            </a:extLst>
          </p:cNvPr>
          <p:cNvSpPr txBox="1"/>
          <p:nvPr/>
        </p:nvSpPr>
        <p:spPr>
          <a:xfrm>
            <a:off x="8067304" y="405245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Using limit function, it returns the first 5 rows of the table.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757AB-246C-2C62-869B-532CE5D4656F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total payload carried by boosters from NASA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FCBFCF7-361F-000A-B5A3-FFB0A801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63" y="2358344"/>
            <a:ext cx="7627916" cy="682625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CE2F57A-C03E-C6A2-52D4-6A268C46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41" y="3951515"/>
            <a:ext cx="1028204" cy="1176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3963B-5A29-B2AB-BAF3-9AE5AAC23490}"/>
              </a:ext>
            </a:extLst>
          </p:cNvPr>
          <p:cNvSpPr txBox="1"/>
          <p:nvPr/>
        </p:nvSpPr>
        <p:spPr>
          <a:xfrm>
            <a:off x="3017322" y="4030683"/>
            <a:ext cx="6027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 the sum of column '</a:t>
            </a:r>
            <a:r>
              <a:rPr lang="en-US" dirty="0" err="1">
                <a:latin typeface="Abadi"/>
                <a:cs typeface="Calibri"/>
              </a:rPr>
              <a:t>payload_mass_kg</a:t>
            </a:r>
            <a:r>
              <a:rPr lang="en-US" dirty="0">
                <a:latin typeface="Abadi"/>
                <a:cs typeface="Calibri"/>
              </a:rPr>
              <a:t>' from SPACEXDATASET which has 'NASA (CRS)' values.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A276-5222-606C-B2F9-FF3DE741EB0B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average payload mass carried by booster version F9 v1.1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 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3906A8-274F-0549-8D57-42E8708DA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2261510"/>
            <a:ext cx="6408716" cy="573472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692D954-97A9-A74E-D30E-A2FCE8D08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174" y="4047197"/>
            <a:ext cx="1141144" cy="107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9DFE6-31A7-BF01-9333-7AB8147272A7}"/>
              </a:ext>
            </a:extLst>
          </p:cNvPr>
          <p:cNvSpPr txBox="1"/>
          <p:nvPr/>
        </p:nvSpPr>
        <p:spPr>
          <a:xfrm>
            <a:off x="2696687" y="3998025"/>
            <a:ext cx="680060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badi"/>
                <a:cs typeface="Calibri"/>
              </a:rPr>
              <a:t>Using SELECT AVG(</a:t>
            </a:r>
            <a:r>
              <a:rPr lang="en-US" sz="1600" dirty="0" err="1">
                <a:latin typeface="Abadi"/>
                <a:cs typeface="Calibri"/>
              </a:rPr>
              <a:t>payload_mass_kg</a:t>
            </a:r>
            <a:r>
              <a:rPr lang="en-US" sz="1600" dirty="0">
                <a:latin typeface="Abadi"/>
                <a:cs typeface="Calibri"/>
              </a:rPr>
              <a:t>_) function will get the average of the values in </a:t>
            </a:r>
            <a:r>
              <a:rPr lang="en-US" sz="1600" dirty="0" err="1">
                <a:latin typeface="Abadi"/>
                <a:cs typeface="Calibri"/>
              </a:rPr>
              <a:t>payload_mass_kg</a:t>
            </a:r>
            <a:r>
              <a:rPr lang="en-US" sz="1600" dirty="0">
                <a:latin typeface="Abadi"/>
                <a:cs typeface="Calibri"/>
              </a:rPr>
              <a:t>_.</a:t>
            </a:r>
          </a:p>
          <a:p>
            <a:endParaRPr lang="en-US" sz="1600" dirty="0">
              <a:latin typeface="Abadi"/>
              <a:cs typeface="Calibri"/>
            </a:endParaRPr>
          </a:p>
          <a:p>
            <a:r>
              <a:rPr lang="en-US" sz="1600" dirty="0">
                <a:latin typeface="Abadi"/>
                <a:cs typeface="Calibri"/>
              </a:rPr>
              <a:t>Using WHERE will filter the dataset and LIKE will find the similar or closest wildcard or character that is present.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F6B4D-6C82-EDE5-4899-5FED462D9B47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96137" y="1643880"/>
            <a:ext cx="5339483" cy="4110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If we can determine if the first stage will land, we can identify the cost of a launch.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5662F-93A6-EAE2-87B6-2074EB792D06}"/>
              </a:ext>
            </a:extLst>
          </p:cNvPr>
          <p:cNvSpPr txBox="1"/>
          <p:nvPr/>
        </p:nvSpPr>
        <p:spPr>
          <a:xfrm>
            <a:off x="6312370" y="1646296"/>
            <a:ext cx="5038607" cy="43550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Project is the result of practicing the SpaceX Data using IBM workflow for Data Science.</a:t>
            </a:r>
          </a:p>
          <a:p>
            <a:pPr marL="742950" lvl="1" indent="-34290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Each outputs has its own method and display each objectives on their respective pages or slides.</a:t>
            </a:r>
          </a:p>
          <a:p>
            <a:pPr marL="742950" lvl="1" indent="-34290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Short summary for each problems:</a:t>
            </a:r>
          </a:p>
          <a:p>
            <a:pPr marL="1200150" lvl="2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Webscraping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:</a:t>
            </a:r>
          </a:p>
          <a:p>
            <a:pPr marL="1200150" lvl="2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 Exploration:</a:t>
            </a:r>
          </a:p>
          <a:p>
            <a:pPr marL="1200150" lvl="2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 Visualization</a:t>
            </a:r>
          </a:p>
          <a:p>
            <a:pPr marL="1200150" lvl="2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Make Predictions and Get the right fit Model</a:t>
            </a: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2FAE5-AF24-04B2-6FE5-F7182000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2376405"/>
            <a:ext cx="7617030" cy="674214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9D3C31-DB13-1AE1-D937-981F3BDF2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29" y="4014107"/>
            <a:ext cx="1251980" cy="968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4ABB9-B836-3A47-7709-877817C1EE52}"/>
              </a:ext>
            </a:extLst>
          </p:cNvPr>
          <p:cNvSpPr txBox="1"/>
          <p:nvPr/>
        </p:nvSpPr>
        <p:spPr>
          <a:xfrm>
            <a:off x="3265714" y="4014849"/>
            <a:ext cx="5666507" cy="934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Returns the minimum date from Date column of SPACEXDATASET that has been filtered on success only.</a:t>
            </a:r>
            <a:endParaRPr lang="en-US" dirty="0">
              <a:latin typeface="Abad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3B78D-BE1A-CE3B-99C6-F0F6203DC5AC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9273DB0-8151-09A0-8EA4-8CE8BBC9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42" y="2674846"/>
            <a:ext cx="9710057" cy="518697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64857A5-6EF7-403B-60F8-D27F595B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78" y="4179371"/>
            <a:ext cx="1304925" cy="1616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91442-8634-AED4-2B6D-D75147BFEE30}"/>
              </a:ext>
            </a:extLst>
          </p:cNvPr>
          <p:cNvSpPr txBox="1"/>
          <p:nvPr/>
        </p:nvSpPr>
        <p:spPr>
          <a:xfrm>
            <a:off x="3263735" y="4398819"/>
            <a:ext cx="57595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Using a nested query, nested means a query inside of a query. This is use for filtering or excluding some data that has been filtered or excluded already.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206CD-91CF-6216-79B6-D36803F3D7A1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total number of successful and failure mission outcomes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8E642BE-BE2C-6D48-96F1-3BFB133F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63" y="2627187"/>
            <a:ext cx="9599220" cy="393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6039C-FEB1-2B6C-1A41-BC1CA684436C}"/>
              </a:ext>
            </a:extLst>
          </p:cNvPr>
          <p:cNvSpPr txBox="1"/>
          <p:nvPr/>
        </p:nvSpPr>
        <p:spPr>
          <a:xfrm>
            <a:off x="4157352" y="3998026"/>
            <a:ext cx="56853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Returns the count of </a:t>
            </a:r>
            <a:r>
              <a:rPr lang="en-US" dirty="0" err="1">
                <a:latin typeface="Abadi"/>
                <a:cs typeface="Calibri"/>
              </a:rPr>
              <a:t>mission_outcome</a:t>
            </a:r>
            <a:r>
              <a:rPr lang="en-US" dirty="0">
                <a:latin typeface="Abadi"/>
                <a:cs typeface="Calibri"/>
              </a:rPr>
              <a:t> and was grouped by </a:t>
            </a:r>
            <a:r>
              <a:rPr lang="en-US" dirty="0" err="1">
                <a:latin typeface="Abadi"/>
                <a:cs typeface="Calibri"/>
              </a:rPr>
              <a:t>mission_outcome</a:t>
            </a:r>
            <a:r>
              <a:rPr lang="en-US" dirty="0">
                <a:latin typeface="Abadi"/>
                <a:cs typeface="Calibri"/>
              </a:rPr>
              <a:t> values.</a:t>
            </a:r>
          </a:p>
          <a:p>
            <a:endParaRPr lang="en-US" dirty="0">
              <a:latin typeface="Abadi"/>
              <a:cs typeface="Calibri"/>
            </a:endParaRPr>
          </a:p>
          <a:p>
            <a:r>
              <a:rPr lang="en-US" dirty="0">
                <a:latin typeface="Abadi"/>
                <a:cs typeface="Calibri"/>
              </a:rPr>
              <a:t>We also use order by function to display in alphabetical order.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DA6FA-9752-AFE0-8FC9-11FE43D6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06" y="4082267"/>
            <a:ext cx="2797628" cy="128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9E8BA-C4E9-20EF-8BC7-119AC6C9C2ED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names of the booster which have carried the maximum payload mass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BA83C3-E860-28B6-5F6E-6B1711BD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1" y="2371996"/>
            <a:ext cx="9680368" cy="861162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C400BF-146A-1FDA-EE3D-90FD8CBF5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32" y="3769116"/>
            <a:ext cx="870363" cy="2791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0E19E9-255A-9649-7A3C-369FE0AA1855}"/>
              </a:ext>
            </a:extLst>
          </p:cNvPr>
          <p:cNvSpPr txBox="1"/>
          <p:nvPr/>
        </p:nvSpPr>
        <p:spPr>
          <a:xfrm>
            <a:off x="2751116" y="4265221"/>
            <a:ext cx="61454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 the values of </a:t>
            </a:r>
            <a:r>
              <a:rPr lang="en-US" dirty="0" err="1">
                <a:latin typeface="Abadi"/>
                <a:cs typeface="Calibri"/>
              </a:rPr>
              <a:t>booster_version</a:t>
            </a:r>
            <a:r>
              <a:rPr lang="en-US" dirty="0">
                <a:latin typeface="Abadi"/>
                <a:cs typeface="Calibri"/>
              </a:rPr>
              <a:t> from the dataset SPACEXDATASET which has the maximum </a:t>
            </a:r>
            <a:r>
              <a:rPr lang="en-US" dirty="0" err="1">
                <a:latin typeface="Abadi"/>
                <a:cs typeface="Calibri"/>
              </a:rPr>
              <a:t>payload_mass_kg</a:t>
            </a:r>
            <a:r>
              <a:rPr lang="en-US" dirty="0">
                <a:latin typeface="Abadi"/>
                <a:cs typeface="Calibri"/>
              </a:rPr>
              <a:t>_ value only.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46FF-4096-77E3-0E08-68B04E9D1E10}"/>
              </a:ext>
            </a:extLst>
          </p:cNvPr>
          <p:cNvSpPr txBox="1"/>
          <p:nvPr/>
        </p:nvSpPr>
        <p:spPr>
          <a:xfrm>
            <a:off x="2969341" y="5984451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C90E5B20-7A84-0F88-505A-1806CCC5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27" y="2806082"/>
            <a:ext cx="9462655" cy="551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F31A3-42CC-D3AF-EDFD-E842A68930B8}"/>
              </a:ext>
            </a:extLst>
          </p:cNvPr>
          <p:cNvSpPr txBox="1"/>
          <p:nvPr/>
        </p:nvSpPr>
        <p:spPr>
          <a:xfrm>
            <a:off x="6026727" y="4165270"/>
            <a:ext cx="36536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 the data such as date month, landing outcome, booster version and launch site which have a '2015' and 'Failure (drone ship)' values.</a:t>
            </a:r>
            <a:endParaRPr lang="en-US" dirty="0">
              <a:latin typeface="Abadi"/>
            </a:endParaRP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D54F5D-D579-94BE-BE98-9A641485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83" y="4261960"/>
            <a:ext cx="4884716" cy="1131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09C8EC-BE7F-7008-7E5B-B84C2DCDACCA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count of landing outcomes (such as Failure (drone ship) or Success (ground pad)) between the date 2010-06-04 and 2017-03-20, in descending order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E05C1FE-0234-9C7C-A043-EF691EF7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84" y="2906083"/>
            <a:ext cx="10077203" cy="698480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86FE33-129D-6BD4-E837-C279A1946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4" y="3970132"/>
            <a:ext cx="1819275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8BDE5-2736-A0A7-28BB-313DE2C84C24}"/>
              </a:ext>
            </a:extLst>
          </p:cNvPr>
          <p:cNvSpPr txBox="1"/>
          <p:nvPr/>
        </p:nvSpPr>
        <p:spPr>
          <a:xfrm>
            <a:off x="2998518" y="4344389"/>
            <a:ext cx="48510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Return the </a:t>
            </a:r>
            <a:r>
              <a:rPr lang="en-US" dirty="0" err="1">
                <a:latin typeface="Abadi"/>
                <a:cs typeface="Calibri"/>
              </a:rPr>
              <a:t>landing_outcome</a:t>
            </a:r>
            <a:r>
              <a:rPr lang="en-US" dirty="0">
                <a:latin typeface="Abadi"/>
                <a:cs typeface="Calibri"/>
              </a:rPr>
              <a:t> and count of </a:t>
            </a:r>
            <a:r>
              <a:rPr lang="en-US" dirty="0" err="1">
                <a:latin typeface="Abadi"/>
                <a:cs typeface="Calibri"/>
              </a:rPr>
              <a:t>landing_outcome</a:t>
            </a:r>
            <a:r>
              <a:rPr lang="en-US" dirty="0">
                <a:latin typeface="Abadi"/>
                <a:cs typeface="Calibri"/>
              </a:rPr>
              <a:t> values from the SPACEXDATASET between dates 2010-06-04 to 2017-03-20</a:t>
            </a:r>
            <a:endParaRPr lang="en-US">
              <a:latin typeface="Abad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68821-0539-321D-75DC-A781DE1AA898}"/>
              </a:ext>
            </a:extLst>
          </p:cNvPr>
          <p:cNvSpPr txBox="1"/>
          <p:nvPr/>
        </p:nvSpPr>
        <p:spPr>
          <a:xfrm>
            <a:off x="2969341" y="5984451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Exploration_Data_Analysis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9366"/>
            <a:ext cx="9745589" cy="47075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Sites Locations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D227B264-6DC3-E064-6F37-6251F263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40" y="3948937"/>
            <a:ext cx="5197433" cy="1790411"/>
          </a:xfrm>
          <a:prstGeom prst="rect">
            <a:avLst/>
          </a:prstGeom>
        </p:spPr>
      </p:pic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6B7AE181-0038-E074-84CF-523B26A2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6" y="2102523"/>
            <a:ext cx="6100947" cy="3691054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0E99AA7-E0FF-83B4-D8C6-10E155F94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267" y="1986325"/>
            <a:ext cx="3252849" cy="1956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88F7E-DDC1-2301-03B6-5500764B902C}"/>
              </a:ext>
            </a:extLst>
          </p:cNvPr>
          <p:cNvSpPr txBox="1"/>
          <p:nvPr/>
        </p:nvSpPr>
        <p:spPr>
          <a:xfrm>
            <a:off x="880753" y="1464623"/>
            <a:ext cx="7983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ea typeface="+mn-lt"/>
                <a:cs typeface="+mn-lt"/>
              </a:rPr>
              <a:t>All SpaceX Launch Sites locations are on coast of United States of America.</a:t>
            </a:r>
            <a:endParaRPr lang="en-US" dirty="0">
              <a:latin typeface="Abad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29A1D-EEDC-FD50-2F5D-BDEFAC2D4C0C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6"/>
              </a:rPr>
              <a:t>Launch_Sites_location_Analysis_with_Folium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9158"/>
            <a:ext cx="9689181" cy="45136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Success/ Failed Launches for each Launch Sites</a:t>
            </a:r>
          </a:p>
        </p:txBody>
      </p:sp>
      <p:pic>
        <p:nvPicPr>
          <p:cNvPr id="2" name="Picture 3" descr="Diagram, map&#10;&#10;Description automatically generated">
            <a:extLst>
              <a:ext uri="{FF2B5EF4-FFF2-40B4-BE49-F238E27FC236}">
                <a16:creationId xmlns:a16="http://schemas.microsoft.com/office/drawing/2014/main" id="{57C39026-D098-0D7A-7B3F-C796ED68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21" y="4253345"/>
            <a:ext cx="2090057" cy="1783278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2F55504E-94F2-7E0B-40ED-899F244C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95" y="4258491"/>
            <a:ext cx="1783279" cy="1772987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A23127E-7118-AEF1-DD8D-6324541A4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256" y="4253825"/>
            <a:ext cx="1971305" cy="1782320"/>
          </a:xfrm>
          <a:prstGeom prst="rect">
            <a:avLst/>
          </a:prstGeom>
        </p:spPr>
      </p:pic>
      <p:pic>
        <p:nvPicPr>
          <p:cNvPr id="9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C7AC01A4-E84B-A938-80B3-D48E9023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789" y="4253084"/>
            <a:ext cx="1852551" cy="1783801"/>
          </a:xfrm>
          <a:prstGeom prst="rect">
            <a:avLst/>
          </a:prstGeom>
        </p:spPr>
      </p:pic>
      <p:pic>
        <p:nvPicPr>
          <p:cNvPr id="10" name="Picture 10" descr="Map&#10;&#10;Description automatically generated">
            <a:extLst>
              <a:ext uri="{FF2B5EF4-FFF2-40B4-BE49-F238E27FC236}">
                <a16:creationId xmlns:a16="http://schemas.microsoft.com/office/drawing/2014/main" id="{1586D385-981B-86C3-4A7A-B10857926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388" y="1349085"/>
            <a:ext cx="4742214" cy="2794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8316D-FCF3-CF5A-34EF-7C8B4A12CBA6}"/>
              </a:ext>
            </a:extLst>
          </p:cNvPr>
          <p:cNvSpPr txBox="1"/>
          <p:nvPr/>
        </p:nvSpPr>
        <p:spPr>
          <a:xfrm>
            <a:off x="6158346" y="1968335"/>
            <a:ext cx="39010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"/>
                <a:cs typeface="Calibri"/>
              </a:rPr>
              <a:t>Launches are grouped into clusters and annotated with green- successful rocket launch and red-unsuccessful colors respectively.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4A0487-C7E4-CE05-00F1-B3B4FC31DD8A}"/>
              </a:ext>
            </a:extLst>
          </p:cNvPr>
          <p:cNvCxnSpPr/>
          <p:nvPr/>
        </p:nvCxnSpPr>
        <p:spPr>
          <a:xfrm>
            <a:off x="1397701" y="2441739"/>
            <a:ext cx="2309751" cy="29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CCB4F-5F9A-A480-DDC7-C84E8C219B45}"/>
              </a:ext>
            </a:extLst>
          </p:cNvPr>
          <p:cNvCxnSpPr>
            <a:cxnSpLocks/>
          </p:cNvCxnSpPr>
          <p:nvPr/>
        </p:nvCxnSpPr>
        <p:spPr>
          <a:xfrm flipH="1">
            <a:off x="5360101" y="3223530"/>
            <a:ext cx="372095" cy="157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676454-8ADA-6E7D-DE25-1D8A70B1CACA}"/>
              </a:ext>
            </a:extLst>
          </p:cNvPr>
          <p:cNvCxnSpPr>
            <a:cxnSpLocks/>
          </p:cNvCxnSpPr>
          <p:nvPr/>
        </p:nvCxnSpPr>
        <p:spPr>
          <a:xfrm>
            <a:off x="5791573" y="3213634"/>
            <a:ext cx="2121722" cy="166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B6B476-1841-9538-40D5-DCD348F51EA9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/>
              </a:rPr>
              <a:t>Launch_Sites_location_Analysis_with_Folium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Other Points of Interest from Launch Sites Proximity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93A7CA25-CF52-27B2-AACE-41223DB8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673" y="1322120"/>
            <a:ext cx="1970913" cy="4827319"/>
          </a:xfrm>
          <a:prstGeom prst="rect">
            <a:avLst/>
          </a:prstGeom>
        </p:spPr>
      </p:pic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9AE7F5F-D5A7-5CF5-FA34-B18767B1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80" y="3005313"/>
            <a:ext cx="4435434" cy="314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CA07-5AEA-971A-DED9-3D33B22CE318}"/>
              </a:ext>
            </a:extLst>
          </p:cNvPr>
          <p:cNvSpPr txBox="1"/>
          <p:nvPr/>
        </p:nvSpPr>
        <p:spPr>
          <a:xfrm>
            <a:off x="771896" y="1504207"/>
            <a:ext cx="57694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The Launch Site - CCAFS SCL 40 as example. We can identify:</a:t>
            </a:r>
          </a:p>
          <a:p>
            <a:pPr marL="342900" indent="-342900">
              <a:buAutoNum type="arabicPeriod"/>
            </a:pPr>
            <a:r>
              <a:rPr lang="en-US" dirty="0">
                <a:latin typeface="Abadi"/>
                <a:cs typeface="Calibri"/>
              </a:rPr>
              <a:t>Nearest Coastline is 0.87 KM due East</a:t>
            </a:r>
          </a:p>
          <a:p>
            <a:pPr marL="342900" indent="-342900">
              <a:buAutoNum type="arabicPeriod"/>
            </a:pPr>
            <a:r>
              <a:rPr lang="en-US" dirty="0">
                <a:latin typeface="Abadi"/>
                <a:cs typeface="Calibri"/>
              </a:rPr>
              <a:t>Nearest Highway is 0.59 KM away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badi"/>
                <a:cs typeface="Calibri"/>
              </a:rPr>
              <a:t>Nearest Railway is 1.29 KM away</a:t>
            </a:r>
          </a:p>
          <a:p>
            <a:pPr marL="342900" indent="-342900">
              <a:buAutoNum type="arabicPeriod"/>
            </a:pPr>
            <a:r>
              <a:rPr lang="en-US" dirty="0">
                <a:latin typeface="Abadi"/>
                <a:cs typeface="Calibri"/>
              </a:rPr>
              <a:t>Nearest City is 51.74 KM away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6EDC8-326D-39AE-9DF5-077309127436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5"/>
              </a:rPr>
              <a:t>Launch_Sites_location_Analysis_with_Folium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9491" y="1429781"/>
            <a:ext cx="4995460" cy="20257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8004616-4501-9CC1-472D-B13D7566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429209"/>
            <a:ext cx="4752109" cy="2337037"/>
          </a:xfrm>
          <a:prstGeom prst="rect">
            <a:avLst/>
          </a:prstGeom>
        </p:spPr>
      </p:pic>
      <p:pic>
        <p:nvPicPr>
          <p:cNvPr id="4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0819CAAB-447F-2D19-DA69-59949E47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28" y="4383087"/>
            <a:ext cx="2268187" cy="1139826"/>
          </a:xfrm>
          <a:prstGeom prst="rect">
            <a:avLst/>
          </a:prstGeom>
        </p:spPr>
      </p:pic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FF1ED0A7-63DB-05C0-91D2-A155F462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906" y="4375669"/>
            <a:ext cx="2307771" cy="1144763"/>
          </a:xfrm>
          <a:prstGeom prst="rect">
            <a:avLst/>
          </a:prstGeom>
        </p:spPr>
      </p:pic>
      <p:pic>
        <p:nvPicPr>
          <p:cNvPr id="7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932CE10-B830-03EF-AA4B-1CC7E3A36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11" y="4377632"/>
            <a:ext cx="2258291" cy="1140840"/>
          </a:xfrm>
          <a:prstGeom prst="rect">
            <a:avLst/>
          </a:prstGeom>
        </p:spPr>
      </p:pic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C12A1DE6-B459-0DA7-C5E1-034C6FDB2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58" y="4370079"/>
            <a:ext cx="2268187" cy="1155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75D29D-253B-5885-6AFE-D6A36BBD1EBC}"/>
              </a:ext>
            </a:extLst>
          </p:cNvPr>
          <p:cNvSpPr txBox="1"/>
          <p:nvPr/>
        </p:nvSpPr>
        <p:spPr>
          <a:xfrm>
            <a:off x="880752" y="2206830"/>
            <a:ext cx="4700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badi"/>
                <a:cs typeface="Calibri"/>
              </a:rPr>
              <a:t>Summary of Total Rocket Launches per Site and their success rates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32396-2168-486E-186E-CB27EEA2E993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/>
              </a:rPr>
              <a:t>Interactive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/>
              </a:rPr>
              <a:t>Visual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/>
              </a:rPr>
              <a:t>Analytics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/>
              </a:rPr>
              <a:t>and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_Dashboard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588119"/>
            <a:ext cx="10551583" cy="44305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launch site with highest launch success/ failure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Site: KSC LC-39A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524D383-ECC5-3A05-285B-51D1A400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06" y="1832029"/>
            <a:ext cx="5959434" cy="2788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E0A3C-805A-9099-DE7B-A86AB82B2ADF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Interactive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Visual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Analytics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and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_Dashboard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8326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a scatter plot for all sites, with different payload selected in the range slider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 Launch Outcome Scatter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AD3F-4683-D8A3-5634-E9A6538680DB}"/>
              </a:ext>
            </a:extLst>
          </p:cNvPr>
          <p:cNvSpPr txBox="1"/>
          <p:nvPr/>
        </p:nvSpPr>
        <p:spPr>
          <a:xfrm>
            <a:off x="7530934" y="2582883"/>
            <a:ext cx="386145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badi"/>
                <a:cs typeface="Arial"/>
              </a:rPr>
              <a:t>We can notice a correlation between class and Payload Mass (KG):</a:t>
            </a:r>
          </a:p>
          <a:p>
            <a:pPr lvl="1"/>
            <a:r>
              <a:rPr lang="en-US" sz="1600">
                <a:latin typeface="Abadi"/>
                <a:cs typeface="Arial"/>
              </a:rPr>
              <a:t>0 – 4000 Kg (low payload)</a:t>
            </a:r>
          </a:p>
          <a:p>
            <a:pPr lvl="1"/>
            <a:r>
              <a:rPr lang="en-US" sz="1600">
                <a:latin typeface="Abadi"/>
                <a:cs typeface="Arial"/>
              </a:rPr>
              <a:t>4000 – 10000 Kg (high payload)</a:t>
            </a:r>
          </a:p>
          <a:p>
            <a:endParaRPr lang="en-US" sz="1600">
              <a:latin typeface="Abadi"/>
              <a:cs typeface="Arial"/>
            </a:endParaRPr>
          </a:p>
          <a:p>
            <a:r>
              <a:rPr lang="en-US" sz="1600">
                <a:latin typeface="Abadi"/>
                <a:cs typeface="Arial"/>
              </a:rPr>
              <a:t>Based on these 2 scales, we can say that the success rate for high payload is lower than the low payload.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6A478E-FEF4-F119-B8C8-3ECD2F68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2124330"/>
            <a:ext cx="6295901" cy="2975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9D86C-BFC0-4A09-332D-41C3CD1B3B0F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Interactive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Visual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Analytics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and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_Dashboard</a:t>
            </a:r>
            <a:endParaRPr lang="en-US" sz="1000">
              <a:solidFill>
                <a:srgbClr val="0948C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8348"/>
            <a:ext cx="9591209" cy="4276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model accuracy for all built classification models (Bar Chart)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D90EE66-D3AC-3BCB-5438-07EA8913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03" y="2185364"/>
            <a:ext cx="4145477" cy="3587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81E4F-FA55-8110-41F1-EF4A7492FAE2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SpaceX_Machine_Learning</a:t>
            </a:r>
            <a:endParaRPr lang="en-US" sz="1000">
              <a:solidFill>
                <a:srgbClr val="0948CB"/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1868"/>
            <a:ext cx="947796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 of the Best Performing Model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4BEA7D-3CB4-2F96-638F-CF92539A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57" y="1635572"/>
            <a:ext cx="4732316" cy="3834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37FAE-E5A2-E2BC-28DF-7F2DF66A9B46}"/>
              </a:ext>
            </a:extLst>
          </p:cNvPr>
          <p:cNvSpPr txBox="1"/>
          <p:nvPr/>
        </p:nvSpPr>
        <p:spPr>
          <a:xfrm>
            <a:off x="6476010" y="1752599"/>
            <a:ext cx="390104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The confusion matrix of the best performing model has a low rate of error based on test label and prediction label. As we can see, there is only 1 count or value that has been assigned for false negative and false positive.</a:t>
            </a:r>
          </a:p>
          <a:p>
            <a:endParaRPr lang="en-US" dirty="0">
              <a:latin typeface="Abadi"/>
              <a:cs typeface="Calibri"/>
            </a:endParaRPr>
          </a:p>
          <a:p>
            <a:r>
              <a:rPr lang="en-US" dirty="0">
                <a:latin typeface="Abadi"/>
                <a:cs typeface="Calibri"/>
              </a:rPr>
              <a:t>Note:</a:t>
            </a:r>
          </a:p>
          <a:p>
            <a:r>
              <a:rPr lang="en-US" dirty="0">
                <a:latin typeface="Abadi"/>
                <a:cs typeface="Calibri"/>
              </a:rPr>
              <a:t>False negative = landed &amp; did not land</a:t>
            </a:r>
          </a:p>
          <a:p>
            <a:r>
              <a:rPr lang="en-US" dirty="0">
                <a:latin typeface="Abadi"/>
                <a:cs typeface="Calibri"/>
              </a:rPr>
              <a:t>False positive = land &amp; did not 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F649B-E9FE-2B77-2DB6-7B6C09C7D613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4"/>
              </a:rPr>
              <a:t>SpaceX_Machine_Learning</a:t>
            </a:r>
            <a:endParaRPr lang="en-US" sz="1000">
              <a:solidFill>
                <a:srgbClr val="0948CB"/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64168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The best Classification Model is Decision Tree with accuracy score of {}.</a:t>
            </a:r>
            <a:endParaRPr lang="en-US" dirty="0">
              <a:latin typeface="Abadi"/>
            </a:endParaRPr>
          </a:p>
          <a:p>
            <a:endParaRPr lang="en-US" dirty="0">
              <a:latin typeface="Abadi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The higher chance of success rate should have the maximum 4000 kg payload mass.</a:t>
            </a:r>
            <a:endParaRPr lang="en-US" dirty="0">
              <a:latin typeface="Abadi"/>
            </a:endParaRPr>
          </a:p>
          <a:p>
            <a:endParaRPr lang="en-US" dirty="0">
              <a:latin typeface="Abadi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The Launch Site KSC LC-39A has the highest success/fail rocket launch ratio.</a:t>
            </a:r>
            <a:endParaRPr lang="en-US" dirty="0">
              <a:latin typeface="Abadi"/>
            </a:endParaRPr>
          </a:p>
          <a:p>
            <a:endParaRPr lang="en-US" dirty="0">
              <a:latin typeface="Abadi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Orbit types such as GEO, HEO, SSO, and ES-L1 have the 100% success rate. 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We can use the characteristic parameter of these for performance capability.</a:t>
            </a:r>
            <a:endParaRPr lang="en-US" dirty="0"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DD1C6-62E2-CB42-5A6B-EEC6993049F9}"/>
              </a:ext>
            </a:extLst>
          </p:cNvPr>
          <p:cNvSpPr txBox="1"/>
          <p:nvPr/>
        </p:nvSpPr>
        <p:spPr>
          <a:xfrm>
            <a:off x="7053146" y="1877122"/>
            <a:ext cx="4025590" cy="4072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8561F8E-FF00-E182-BAFF-4987426A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30" y="3151076"/>
            <a:ext cx="2743200" cy="1541206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91C237-682C-0C41-719C-E2ECD8BB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42" y="3316975"/>
            <a:ext cx="2743200" cy="2225407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FD33BDE4-F684-C3B3-1560-1ABD1C92E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067" y="1418759"/>
            <a:ext cx="3025422" cy="1696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029F4-3F82-0739-408D-9D67FB80A7A2}"/>
              </a:ext>
            </a:extLst>
          </p:cNvPr>
          <p:cNvSpPr txBox="1"/>
          <p:nvPr/>
        </p:nvSpPr>
        <p:spPr>
          <a:xfrm>
            <a:off x="835741" y="6104194"/>
            <a:ext cx="3505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 </a:t>
            </a:r>
            <a:r>
              <a:rPr lang="en-US" sz="1000" dirty="0">
                <a:solidFill>
                  <a:srgbClr val="0948CB"/>
                </a:solidFill>
                <a:latin typeface="Abadi"/>
                <a:ea typeface="+mn-lt"/>
                <a:cs typeface="+mn-lt"/>
                <a:hlinkClick r:id="rId6"/>
              </a:rPr>
              <a:t>SpaceX_Machine_Learning</a:t>
            </a:r>
            <a:endParaRPr lang="en-US" sz="1000">
              <a:solidFill>
                <a:srgbClr val="0948CB"/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C5F1D-CA5B-7806-7BB4-CE47F0C3E5D9}"/>
              </a:ext>
            </a:extLst>
          </p:cNvPr>
          <p:cNvSpPr txBox="1"/>
          <p:nvPr/>
        </p:nvSpPr>
        <p:spPr>
          <a:xfrm>
            <a:off x="771292" y="1533293"/>
            <a:ext cx="1040780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Data Collection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Data Wrangling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Exploratory Data Analysis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Interactive Visual Analytics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Data Modelling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</a:p>
          <a:p>
            <a:pPr marL="457200" lvl="1" indent="0" fontAlgn="base">
              <a:buNone/>
            </a:pPr>
            <a:r>
              <a:rPr lang="en-US" sz="1900" b="0" i="0" dirty="0">
                <a:effectLst/>
                <a:latin typeface="Calibri"/>
                <a:cs typeface="Calibri"/>
              </a:rPr>
              <a:t>1. Import requests and other libraries </a:t>
            </a:r>
          </a:p>
          <a:p>
            <a:pPr marL="457200" lvl="1" indent="0" fontAlgn="base">
              <a:buNone/>
            </a:pPr>
            <a:r>
              <a:rPr lang="en-US" sz="1900" b="0" i="0" dirty="0">
                <a:effectLst/>
                <a:latin typeface="Calibri"/>
                <a:cs typeface="Calibri"/>
              </a:rPr>
              <a:t>2. Save the URL to an object </a:t>
            </a:r>
          </a:p>
          <a:p>
            <a:pPr marL="457200" lvl="1" indent="0" fontAlgn="base">
              <a:buNone/>
            </a:pPr>
            <a:r>
              <a:rPr lang="en-US" sz="1900" b="0" i="0" dirty="0">
                <a:effectLst/>
                <a:latin typeface="Calibri"/>
                <a:cs typeface="Calibri"/>
              </a:rPr>
              <a:t>3. Make a get request to the URL </a:t>
            </a:r>
          </a:p>
          <a:p>
            <a:pPr marL="457200" lvl="1" indent="0" fontAlgn="base">
              <a:buNone/>
            </a:pPr>
            <a:r>
              <a:rPr lang="en-US" sz="1900" b="0" i="0" dirty="0">
                <a:effectLst/>
                <a:latin typeface="Calibri"/>
                <a:cs typeface="Calibri"/>
              </a:rPr>
              <a:t>4. Print the content from the get request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external reference and peer-review purpose</a:t>
            </a:r>
          </a:p>
          <a:p>
            <a:endParaRPr lang="en-US">
              <a:solidFill>
                <a:srgbClr val="000000"/>
              </a:solidFill>
              <a:latin typeface="Calibri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14AA4-EFB4-8C6C-16C3-BDA70510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52706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4A0D21-10F5-0AAD-5258-60A6AD76A2C8}"/>
              </a:ext>
            </a:extLst>
          </p:cNvPr>
          <p:cNvCxnSpPr/>
          <p:nvPr/>
        </p:nvCxnSpPr>
        <p:spPr>
          <a:xfrm flipV="1">
            <a:off x="4867507" y="2492299"/>
            <a:ext cx="1304693" cy="31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51B283-DE98-3773-7955-0A68BEE9CAD6}"/>
              </a:ext>
            </a:extLst>
          </p:cNvPr>
          <p:cNvCxnSpPr>
            <a:cxnSpLocks/>
          </p:cNvCxnSpPr>
          <p:nvPr/>
        </p:nvCxnSpPr>
        <p:spPr>
          <a:xfrm>
            <a:off x="4328532" y="3101896"/>
            <a:ext cx="1862254" cy="102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681DE5-1828-CA32-6353-1EF63081C727}"/>
              </a:ext>
            </a:extLst>
          </p:cNvPr>
          <p:cNvCxnSpPr>
            <a:cxnSpLocks/>
          </p:cNvCxnSpPr>
          <p:nvPr/>
        </p:nvCxnSpPr>
        <p:spPr>
          <a:xfrm>
            <a:off x="4486508" y="3389969"/>
            <a:ext cx="1750741" cy="122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104818-BFD9-7CF4-EE0D-0076CE2A59A7}"/>
              </a:ext>
            </a:extLst>
          </p:cNvPr>
          <p:cNvCxnSpPr>
            <a:cxnSpLocks/>
          </p:cNvCxnSpPr>
          <p:nvPr/>
        </p:nvCxnSpPr>
        <p:spPr>
          <a:xfrm>
            <a:off x="4495800" y="3733799"/>
            <a:ext cx="1574180" cy="149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E049B0C6-EEAA-486A-B7FD-BD34BD51C55E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latin typeface="Abadi"/>
                <a:cs typeface="Calibri"/>
                <a:hlinkClick r:id="rId4"/>
              </a:rPr>
              <a:t>SpaceX Data Collection API</a:t>
            </a:r>
            <a:endParaRPr lang="en-US" sz="10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 marL="0" indent="0" fontAlgn="base">
              <a:buNone/>
            </a:pPr>
            <a:r>
              <a:rPr lang="en-US" sz="12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	</a:t>
            </a:r>
            <a:endParaRPr lang="en-US" sz="1300" b="0" i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Scraping -1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15224-53B9-8C23-E4DA-F8BB687B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06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09649-4212-84AA-07C3-610D23D36647}"/>
              </a:ext>
            </a:extLst>
          </p:cNvPr>
          <p:cNvSpPr txBox="1"/>
          <p:nvPr/>
        </p:nvSpPr>
        <p:spPr>
          <a:xfrm>
            <a:off x="1530033" y="2797097"/>
            <a:ext cx="3744758" cy="337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1. Import requests library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2. Insert URL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3. Get request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4. Normalize data using .</a:t>
            </a:r>
            <a:r>
              <a:rPr lang="en-US" sz="1400" dirty="0" err="1">
                <a:latin typeface="Abadi"/>
                <a:cs typeface="Calibri"/>
              </a:rPr>
              <a:t>json</a:t>
            </a:r>
            <a:r>
              <a:rPr lang="en-US" sz="1400" dirty="0">
                <a:latin typeface="Abadi"/>
                <a:cs typeface="Calibri"/>
              </a:rPr>
              <a:t>()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5. Check and align datatypes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6. Filter or remove data that are not needed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7. Create a function that will pick the data values needed and save to a list object 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8. Create a dictionary from the list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9. Create a </a:t>
            </a:r>
            <a:r>
              <a:rPr lang="en-US" sz="1400" dirty="0" err="1">
                <a:latin typeface="Abadi"/>
                <a:cs typeface="Calibri"/>
              </a:rPr>
              <a:t>dataframe</a:t>
            </a:r>
            <a:r>
              <a:rPr lang="en-US" sz="1400" dirty="0">
                <a:latin typeface="Abadi"/>
                <a:cs typeface="Calibri"/>
              </a:rPr>
              <a:t> from dictionary </a:t>
            </a:r>
            <a:endParaRPr lang="en-US" sz="1400">
              <a:latin typeface="Abad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badi"/>
                <a:cs typeface="Calibri"/>
              </a:rPr>
              <a:t>10. Preview the </a:t>
            </a:r>
            <a:r>
              <a:rPr lang="en-US" sz="1400" dirty="0" err="1">
                <a:latin typeface="Abadi"/>
                <a:cs typeface="Calibri"/>
              </a:rPr>
              <a:t>dataframe</a:t>
            </a:r>
            <a:endParaRPr lang="en-US" sz="1400" dirty="0">
              <a:latin typeface="Abadi"/>
              <a:ea typeface="+mn-lt"/>
              <a:cs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33DD7D-1FCB-AC0C-EECC-95070124523E}"/>
              </a:ext>
            </a:extLst>
          </p:cNvPr>
          <p:cNvCxnSpPr/>
          <p:nvPr/>
        </p:nvCxnSpPr>
        <p:spPr>
          <a:xfrm flipV="1">
            <a:off x="2813825" y="2148470"/>
            <a:ext cx="3163229" cy="110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CF9DDB-05A5-EA51-5C29-F12327CF8A90}"/>
              </a:ext>
            </a:extLst>
          </p:cNvPr>
          <p:cNvCxnSpPr/>
          <p:nvPr/>
        </p:nvCxnSpPr>
        <p:spPr>
          <a:xfrm flipV="1">
            <a:off x="2813825" y="2483006"/>
            <a:ext cx="3200400" cy="110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D61081-69B6-EE82-2533-A4EAFF8B37ED}"/>
              </a:ext>
            </a:extLst>
          </p:cNvPr>
          <p:cNvCxnSpPr/>
          <p:nvPr/>
        </p:nvCxnSpPr>
        <p:spPr>
          <a:xfrm flipV="1">
            <a:off x="4068337" y="3003397"/>
            <a:ext cx="2010937" cy="92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F9E682-8D0E-B075-9B58-229775F99B50}"/>
              </a:ext>
            </a:extLst>
          </p:cNvPr>
          <p:cNvCxnSpPr/>
          <p:nvPr/>
        </p:nvCxnSpPr>
        <p:spPr>
          <a:xfrm flipV="1">
            <a:off x="4059044" y="3616714"/>
            <a:ext cx="1955182" cy="61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2ECEFB-F1FE-A304-2987-6153F5E92F5D}"/>
              </a:ext>
            </a:extLst>
          </p:cNvPr>
          <p:cNvSpPr txBox="1"/>
          <p:nvPr/>
        </p:nvSpPr>
        <p:spPr>
          <a:xfrm>
            <a:off x="819354" y="610419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latin typeface="Abadi"/>
                <a:cs typeface="Calibri"/>
                <a:hlinkClick r:id="rId4"/>
              </a:rPr>
              <a:t>SpaceX Data Collection API</a:t>
            </a:r>
            <a:endParaRPr lang="en-US" sz="10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Scraping-2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0BC41-01F1-AE40-BCD3-992E328065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11" y="1542991"/>
            <a:ext cx="3383280" cy="470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B6AA53-1390-F97B-C5C6-4D06A5043E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92931" y="1542991"/>
            <a:ext cx="3383280" cy="4709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01926-575A-CD99-E821-BED2C78A716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63451" y="1542991"/>
            <a:ext cx="3383280" cy="4709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13BA84-295F-8795-480E-BD38CAE7DBC9}"/>
              </a:ext>
            </a:extLst>
          </p:cNvPr>
          <p:cNvSpPr txBox="1"/>
          <p:nvPr/>
        </p:nvSpPr>
        <p:spPr>
          <a:xfrm>
            <a:off x="945269" y="16953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9C2F1-0870-8F45-F835-D860B80856CA}"/>
              </a:ext>
            </a:extLst>
          </p:cNvPr>
          <p:cNvSpPr txBox="1"/>
          <p:nvPr/>
        </p:nvSpPr>
        <p:spPr>
          <a:xfrm>
            <a:off x="4439477" y="16953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D733F-25A0-13B2-2EDF-CCAA3BD57428}"/>
              </a:ext>
            </a:extLst>
          </p:cNvPr>
          <p:cNvSpPr txBox="1"/>
          <p:nvPr/>
        </p:nvSpPr>
        <p:spPr>
          <a:xfrm>
            <a:off x="819354" y="6243484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Link: </a:t>
            </a:r>
            <a:r>
              <a:rPr lang="en-US" sz="1000" dirty="0">
                <a:latin typeface="Abadi"/>
                <a:cs typeface="Calibri"/>
                <a:hlinkClick r:id="rId6"/>
              </a:rPr>
              <a:t>SpaceX Data Collection API</a:t>
            </a:r>
            <a:endParaRPr lang="en-US" sz="10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7280839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406</cp:revision>
  <dcterms:created xsi:type="dcterms:W3CDTF">2021-04-29T18:58:34Z</dcterms:created>
  <dcterms:modified xsi:type="dcterms:W3CDTF">2023-02-07T03:54:19Z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